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19" r:id="rId3"/>
    <p:sldId id="444" r:id="rId4"/>
    <p:sldId id="358" r:id="rId5"/>
    <p:sldId id="359" r:id="rId6"/>
    <p:sldId id="360" r:id="rId7"/>
    <p:sldId id="361" r:id="rId8"/>
    <p:sldId id="362" r:id="rId9"/>
    <p:sldId id="364" r:id="rId10"/>
    <p:sldId id="363" r:id="rId11"/>
    <p:sldId id="365" r:id="rId12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1474" y="58"/>
      </p:cViewPr>
      <p:guideLst>
        <p:guide orient="horz" pos="216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1E1F-602C-4D28-88A4-9D6125A3C4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3463B-C3F2-4969-A8E4-4B9940102D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95536" y="257200"/>
            <a:ext cx="8424936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大作业</a:t>
            </a:r>
            <a:r>
              <a:rPr lang="en-US" altLang="zh-CN" dirty="0"/>
              <a:t>1. </a:t>
            </a:r>
            <a:r>
              <a:rPr lang="zh-CN" altLang="en-US" dirty="0"/>
              <a:t>基于贝叶斯决策的像素点分类</a:t>
            </a:r>
            <a:endParaRPr lang="zh-CN" altLang="en-US" dirty="0"/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437112"/>
            <a:ext cx="2460781" cy="1845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544" y="943000"/>
            <a:ext cx="7295515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已知</a:t>
            </a:r>
            <a:r>
              <a:rPr lang="zh-CN" altLang="en-US" sz="2400" dirty="0"/>
              <a:t>：来自于两类的像素灰度值和</a:t>
            </a:r>
            <a:r>
              <a:rPr lang="en-US" altLang="zh-CN" sz="2400" dirty="0" err="1"/>
              <a:t>rgb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要求</a:t>
            </a:r>
            <a:r>
              <a:rPr lang="zh-CN" altLang="en-US" sz="2400" dirty="0"/>
              <a:t>：对新的</a:t>
            </a:r>
            <a:r>
              <a:rPr lang="en-US" altLang="zh-CN" sz="2400" dirty="0" err="1"/>
              <a:t>Nemo</a:t>
            </a:r>
            <a:r>
              <a:rPr lang="zh-CN" altLang="en-US" sz="2400" dirty="0"/>
              <a:t>图像进行分割</a:t>
            </a:r>
            <a:r>
              <a:rPr lang="en-US" altLang="zh-CN" sz="2400" dirty="0"/>
              <a:t>(</a:t>
            </a:r>
            <a:r>
              <a:rPr lang="zh-CN" altLang="en-US" sz="2400" dirty="0"/>
              <a:t>只对鱼身上像素点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algn="l"/>
            <a:r>
              <a:rPr lang="en-US" altLang="zh-CN" sz="2400" dirty="0"/>
              <a:t>           </a:t>
            </a:r>
            <a:r>
              <a:rPr lang="zh-CN" altLang="en-US" sz="2400" dirty="0"/>
              <a:t>并对分割结果进行可视化</a:t>
            </a:r>
            <a:endParaRPr lang="en-US" altLang="zh-CN" sz="2400" dirty="0"/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时间节点</a:t>
            </a:r>
            <a:r>
              <a:rPr lang="zh-CN" altLang="en-US" sz="2400" dirty="0"/>
              <a:t>：</a:t>
            </a:r>
            <a:r>
              <a:rPr lang="en-US" altLang="zh-CN" sz="2400" dirty="0">
                <a:solidFill>
                  <a:srgbClr val="00B0F0"/>
                </a:solidFill>
                <a:highlight>
                  <a:srgbClr val="FFFF00"/>
                </a:highlight>
              </a:rPr>
              <a:t>10</a:t>
            </a:r>
            <a:r>
              <a:rPr lang="zh-CN" altLang="en-US" sz="2400" dirty="0">
                <a:solidFill>
                  <a:srgbClr val="00B0F0"/>
                </a:solidFill>
                <a:highlight>
                  <a:srgbClr val="FFFF00"/>
                </a:highlight>
              </a:rPr>
              <a:t>月</a:t>
            </a:r>
            <a:r>
              <a:rPr lang="en-US" altLang="zh-CN" sz="2400" dirty="0">
                <a:solidFill>
                  <a:srgbClr val="00B0F0"/>
                </a:solidFill>
                <a:highlight>
                  <a:srgbClr val="FFFF00"/>
                </a:highlight>
              </a:rPr>
              <a:t>13</a:t>
            </a:r>
            <a:r>
              <a:rPr lang="zh-CN" altLang="en-US" sz="2400" dirty="0">
                <a:solidFill>
                  <a:srgbClr val="00B0F0"/>
                </a:solidFill>
                <a:highlight>
                  <a:srgbClr val="FFFF00"/>
                </a:highlight>
              </a:rPr>
              <a:t>日</a:t>
            </a:r>
            <a:r>
              <a:rPr lang="en-US" altLang="zh-CN" sz="2400" dirty="0">
                <a:solidFill>
                  <a:srgbClr val="00B0F0"/>
                </a:solidFill>
                <a:highlight>
                  <a:srgbClr val="FFFF00"/>
                </a:highlight>
              </a:rPr>
              <a:t>24:00</a:t>
            </a:r>
            <a:r>
              <a:rPr lang="zh-CN" altLang="en-US" sz="2400" dirty="0">
                <a:solidFill>
                  <a:srgbClr val="00B0F0"/>
                </a:solidFill>
                <a:highlight>
                  <a:srgbClr val="FFFF00"/>
                </a:highlight>
              </a:rPr>
              <a:t>之前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过时不候</a:t>
            </a:r>
            <a:endParaRPr lang="en-US" altLang="zh-CN" sz="2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提交内容</a:t>
            </a:r>
            <a:r>
              <a:rPr lang="zh-CN" altLang="en-US" sz="2400" dirty="0"/>
              <a:t>：程序文件以及方案和结果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 err="1"/>
              <a:t>ppt</a:t>
            </a:r>
            <a:r>
              <a:rPr lang="zh-CN" altLang="en-US" sz="2400" dirty="0"/>
              <a:t>的形式</a:t>
            </a:r>
            <a:r>
              <a:rPr lang="en-US" altLang="zh-CN" sz="2400" dirty="0"/>
              <a:t>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algn="l"/>
            <a:r>
              <a:rPr lang="en-US" altLang="zh-CN" sz="2400" dirty="0"/>
              <a:t>                  </a:t>
            </a:r>
            <a:r>
              <a:rPr lang="zh-CN" altLang="en-US" sz="2400" dirty="0">
                <a:solidFill>
                  <a:srgbClr val="FF0000"/>
                </a:solidFill>
              </a:rPr>
              <a:t>加上小组成员名单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提交方式：打包文件夹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姓名来命名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发送到助教邮箱：</a:t>
            </a:r>
            <a:r>
              <a:rPr lang="en-US" altLang="zh-CN" sz="2400" dirty="0">
                <a:solidFill>
                  <a:srgbClr val="FF0000"/>
                </a:solidFill>
              </a:rPr>
              <a:t>1403533671</a:t>
            </a:r>
            <a:r>
              <a:rPr lang="en-US" altLang="zh-CN" sz="2400" dirty="0">
                <a:solidFill>
                  <a:srgbClr val="FF0000"/>
                </a:solidFill>
              </a:rPr>
              <a:t>@qq.com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536" y="4158496"/>
            <a:ext cx="3744416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自行组队：</a:t>
            </a:r>
            <a:r>
              <a:rPr lang="en-US" altLang="zh-CN" sz="2400" dirty="0"/>
              <a:t>2-4</a:t>
            </a:r>
            <a:r>
              <a:rPr lang="zh-CN" altLang="en-US" sz="2400" dirty="0"/>
              <a:t>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选出几组做的比较</a:t>
            </a:r>
            <a:endParaRPr lang="en-US" altLang="zh-CN" sz="2400" dirty="0"/>
          </a:p>
          <a:p>
            <a:r>
              <a:rPr lang="zh-CN" altLang="en-US" sz="2400" dirty="0"/>
              <a:t>    好的同学在后续课堂做  </a:t>
            </a:r>
            <a:endParaRPr lang="en-US" altLang="zh-CN" sz="2400" dirty="0"/>
          </a:p>
          <a:p>
            <a:r>
              <a:rPr lang="en-US" altLang="zh-CN" sz="2400" dirty="0"/>
              <a:t>    presentation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有加分题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53" y="4437111"/>
            <a:ext cx="2460781" cy="1845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2265" y="32443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仔细阅读</a:t>
            </a:r>
            <a:r>
              <a:rPr lang="en-US" altLang="zh-CN" dirty="0">
                <a:highlight>
                  <a:srgbClr val="FFFF00"/>
                </a:highlight>
              </a:rPr>
              <a:t>ReadMe</a:t>
            </a:r>
            <a:r>
              <a:rPr lang="zh-CN" altLang="en-US" dirty="0">
                <a:highlight>
                  <a:srgbClr val="FFFF00"/>
                </a:highlight>
              </a:rPr>
              <a:t>文档！！！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259632" y="157165"/>
            <a:ext cx="6479659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en-US" altLang="zh-CN" sz="3200" dirty="0" err="1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Matlab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的图像读</a:t>
            </a:r>
            <a:r>
              <a:rPr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写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显示等基本操作</a:t>
            </a:r>
            <a:endParaRPr kumimoji="0" lang="en-US" altLang="zh-CN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745976"/>
            <a:ext cx="1166529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/>
              <a:t>图像读入</a:t>
            </a:r>
            <a:r>
              <a:rPr lang="en-US" altLang="zh-CN" sz="2000" dirty="0"/>
              <a:t>: </a:t>
            </a:r>
            <a:r>
              <a:rPr lang="en-US" altLang="zh-CN" sz="2000" dirty="0" err="1">
                <a:solidFill>
                  <a:srgbClr val="FF0000"/>
                </a:solidFill>
              </a:rPr>
              <a:t>imread</a:t>
            </a:r>
            <a:r>
              <a:rPr lang="en-US" altLang="zh-CN" sz="2000" dirty="0"/>
              <a:t> (</a:t>
            </a:r>
            <a:r>
              <a:rPr lang="zh-CN" altLang="en-US" sz="2000" dirty="0"/>
              <a:t>支持的文件格式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kumimoji="0" lang="zh-CN" altLang="en-US" sz="2000" dirty="0"/>
              <a:t>图像显示：</a:t>
            </a:r>
            <a:r>
              <a:rPr kumimoji="0" lang="en-US" altLang="zh-CN" sz="2000" dirty="0" err="1">
                <a:solidFill>
                  <a:srgbClr val="FF0000"/>
                </a:solidFill>
              </a:rPr>
              <a:t>imshow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图像保存：</a:t>
            </a:r>
            <a:r>
              <a:rPr lang="en-US" altLang="zh-CN" sz="2000" dirty="0" err="1">
                <a:solidFill>
                  <a:srgbClr val="FF0000"/>
                </a:solidFill>
              </a:rPr>
              <a:t>imwrite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像素值获取：分号的使用</a:t>
            </a:r>
            <a:endParaRPr kumimoji="0" lang="en-US" altLang="zh-CN" sz="2000" dirty="0"/>
          </a:p>
          <a:p>
            <a:r>
              <a:rPr lang="zh-CN" altLang="en-US" sz="2000" dirty="0"/>
              <a:t>鼠标显示像素值：</a:t>
            </a:r>
            <a:r>
              <a:rPr lang="en-US" altLang="zh-CN" sz="2000" dirty="0" err="1">
                <a:solidFill>
                  <a:srgbClr val="FF0000"/>
                </a:solidFill>
              </a:rPr>
              <a:t>impixelinfo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彩色图像转换成灰度图像：</a:t>
            </a:r>
            <a:r>
              <a:rPr lang="en-US" altLang="zh-CN" sz="2000" dirty="0">
                <a:solidFill>
                  <a:srgbClr val="FF0000"/>
                </a:solidFill>
              </a:rPr>
              <a:t>rgb2gray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图像转换成二值图像：</a:t>
            </a:r>
            <a:r>
              <a:rPr lang="en-US" altLang="zh-CN" sz="2000" dirty="0">
                <a:solidFill>
                  <a:srgbClr val="FF0000"/>
                </a:solidFill>
              </a:rPr>
              <a:t>im2bw</a:t>
            </a:r>
            <a:r>
              <a:rPr lang="en-US" altLang="zh-CN" sz="2000" dirty="0"/>
              <a:t>(</a:t>
            </a:r>
            <a:r>
              <a:rPr lang="zh-CN" altLang="en-US" sz="2000" dirty="0"/>
              <a:t>通过亮度阈值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lang="zh-CN" altLang="en-US" sz="2000" dirty="0"/>
              <a:t>图像尺度的获取：</a:t>
            </a:r>
            <a:r>
              <a:rPr lang="en-US" altLang="zh-CN" sz="2000" dirty="0">
                <a:solidFill>
                  <a:srgbClr val="FF0000"/>
                </a:solidFill>
              </a:rPr>
              <a:t>size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数组长度的获取：</a:t>
            </a:r>
            <a:r>
              <a:rPr kumimoji="0" lang="en-US" altLang="zh-CN" sz="2000" dirty="0">
                <a:solidFill>
                  <a:srgbClr val="FF0000"/>
                </a:solidFill>
              </a:rPr>
              <a:t>length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图像像素赋值操作：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生成零矩阵</a:t>
            </a:r>
            <a:r>
              <a:rPr lang="zh-CN" altLang="en-US" sz="2000" dirty="0"/>
              <a:t>、</a:t>
            </a:r>
            <a:r>
              <a:rPr kumimoji="0" lang="zh-CN" altLang="en-US" sz="2000" dirty="0"/>
              <a:t>全</a:t>
            </a:r>
            <a:r>
              <a:rPr kumimoji="0" lang="en-US" altLang="zh-CN" sz="2000" dirty="0"/>
              <a:t>1</a:t>
            </a:r>
            <a:r>
              <a:rPr kumimoji="0" lang="zh-CN" altLang="en-US" sz="2000" dirty="0"/>
              <a:t>和单位矩阵：</a:t>
            </a:r>
            <a:r>
              <a:rPr kumimoji="0" lang="en-US" altLang="zh-CN" sz="2000" dirty="0" err="1">
                <a:solidFill>
                  <a:srgbClr val="FF0000"/>
                </a:solidFill>
              </a:rPr>
              <a:t>zeros,ones,eye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矩阵结构改变：</a:t>
            </a:r>
            <a:r>
              <a:rPr lang="en-US" altLang="zh-CN" sz="2000" dirty="0">
                <a:solidFill>
                  <a:srgbClr val="FF0000"/>
                </a:solidFill>
              </a:rPr>
              <a:t>reshape, </a:t>
            </a:r>
            <a:r>
              <a:rPr lang="en-US" altLang="zh-CN" sz="2000" dirty="0" err="1">
                <a:solidFill>
                  <a:srgbClr val="FF0000"/>
                </a:solidFill>
              </a:rPr>
              <a:t>repmat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帮助命令：</a:t>
            </a:r>
            <a:r>
              <a:rPr lang="en-US" altLang="zh-CN" sz="2000" dirty="0">
                <a:solidFill>
                  <a:srgbClr val="FF0000"/>
                </a:solidFill>
              </a:rPr>
              <a:t>help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程序调试：</a:t>
            </a:r>
            <a:r>
              <a:rPr lang="en-US" altLang="zh-CN" sz="2000" dirty="0">
                <a:solidFill>
                  <a:srgbClr val="FF0000"/>
                </a:solidFill>
              </a:rPr>
              <a:t>F5, F10, F11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Mat</a:t>
            </a:r>
            <a:r>
              <a:rPr lang="zh-CN" altLang="en-US" sz="2000" dirty="0"/>
              <a:t>格式数据导入</a:t>
            </a:r>
            <a:r>
              <a:rPr lang="en-US" altLang="zh-CN" sz="2000" dirty="0"/>
              <a:t>: </a:t>
            </a:r>
            <a:r>
              <a:rPr lang="en-US" altLang="zh-CN" sz="2000" dirty="0">
                <a:solidFill>
                  <a:srgbClr val="FF0000"/>
                </a:solidFill>
              </a:rPr>
              <a:t>load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转换成</a:t>
            </a:r>
            <a:r>
              <a:rPr lang="en-US" altLang="zh-CN" sz="2000" dirty="0"/>
              <a:t>double</a:t>
            </a:r>
            <a:r>
              <a:rPr lang="zh-CN" altLang="en-US" sz="2000" dirty="0"/>
              <a:t>类型：</a:t>
            </a:r>
            <a:r>
              <a:rPr lang="en-US" altLang="zh-CN" sz="2000" dirty="0">
                <a:solidFill>
                  <a:srgbClr val="FF0000"/>
                </a:solidFill>
              </a:rPr>
              <a:t>double(I)/255 (I</a:t>
            </a:r>
            <a:r>
              <a:rPr lang="zh-CN" altLang="en-US" sz="2000" dirty="0">
                <a:solidFill>
                  <a:srgbClr val="FF0000"/>
                </a:solidFill>
              </a:rPr>
              <a:t>为</a:t>
            </a:r>
            <a:r>
              <a:rPr lang="en-US" altLang="zh-CN" sz="2000" dirty="0">
                <a:solidFill>
                  <a:srgbClr val="FF0000"/>
                </a:solidFill>
              </a:rPr>
              <a:t>uint8</a:t>
            </a:r>
            <a:r>
              <a:rPr lang="zh-CN" altLang="en-US" sz="2000" dirty="0">
                <a:solidFill>
                  <a:srgbClr val="FF0000"/>
                </a:solidFill>
              </a:rPr>
              <a:t>型图像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0" lang="en-US" altLang="zh-CN" sz="2000" dirty="0">
              <a:solidFill>
                <a:srgbClr val="FF0000"/>
              </a:solidFill>
            </a:endParaRPr>
          </a:p>
          <a:p>
            <a:endParaRPr kumimoji="0" lang="en-US" altLang="zh-C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271" y="2648130"/>
            <a:ext cx="998307" cy="891617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97768" y="348392"/>
            <a:ext cx="8748464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大作业</a:t>
            </a:r>
            <a:r>
              <a:rPr lang="en-US" altLang="zh-CN" dirty="0"/>
              <a:t>1. </a:t>
            </a:r>
            <a:r>
              <a:rPr lang="zh-CN" altLang="en-US" dirty="0"/>
              <a:t>基于贝叶斯决策的像素点分类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1177558"/>
            <a:ext cx="806489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任务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：给定的五幅图像上测试，其中</a:t>
            </a:r>
            <a:r>
              <a:rPr lang="en-US" altLang="zh-CN" sz="2400" dirty="0"/>
              <a:t>309.bmp</a:t>
            </a:r>
            <a:r>
              <a:rPr lang="zh-CN" altLang="en-US" sz="2400" dirty="0"/>
              <a:t>既考虑</a:t>
            </a:r>
            <a:endParaRPr lang="en-US" altLang="zh-CN" sz="2400" dirty="0"/>
          </a:p>
          <a:p>
            <a:r>
              <a:rPr lang="en-US" altLang="zh-CN" sz="2400" dirty="0"/>
              <a:t>                  </a:t>
            </a:r>
            <a:r>
              <a:rPr lang="zh-CN" altLang="en-US" sz="2400" dirty="0"/>
              <a:t>灰度图像又考虑彩色图像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  任务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zh-CN" altLang="en-US" sz="2400" dirty="0">
                <a:highlight>
                  <a:srgbClr val="FFFF00"/>
                </a:highlight>
              </a:rPr>
              <a:t>去掉给定的</a:t>
            </a:r>
            <a:r>
              <a:rPr lang="en-US" altLang="zh-CN" sz="2400" dirty="0">
                <a:highlight>
                  <a:srgbClr val="FFFF00"/>
                </a:highlight>
              </a:rPr>
              <a:t>label</a:t>
            </a:r>
            <a:r>
              <a:rPr lang="zh-CN" altLang="en-US" sz="2400" dirty="0">
                <a:highlight>
                  <a:srgbClr val="FFFF00"/>
                </a:highlight>
              </a:rPr>
              <a:t>信息</a:t>
            </a:r>
            <a:r>
              <a:rPr lang="zh-CN" altLang="en-US" sz="2400" dirty="0"/>
              <a:t>，基于</a:t>
            </a:r>
            <a:r>
              <a:rPr lang="en-US" altLang="zh-CN" sz="2400" dirty="0"/>
              <a:t>EM</a:t>
            </a:r>
            <a:r>
              <a:rPr lang="zh-CN" altLang="en-US" sz="2400" dirty="0"/>
              <a:t>算法直接实现彩</a:t>
            </a:r>
            <a:endParaRPr lang="zh-CN" altLang="en-US" sz="24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/>
              <a:t>                  </a:t>
            </a:r>
            <a:r>
              <a:rPr lang="zh-CN" altLang="en-US" sz="2400" dirty="0"/>
              <a:t>色图像</a:t>
            </a:r>
            <a:r>
              <a:rPr lang="en-US" altLang="zh-CN" sz="2400" dirty="0"/>
              <a:t>(309.bmp)</a:t>
            </a:r>
            <a:r>
              <a:rPr lang="zh-CN" altLang="en-US" sz="2400" dirty="0"/>
              <a:t>像素点分类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997968" y="307072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任务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必做，任务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加分题！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768" y="1067569"/>
            <a:ext cx="8478688" cy="24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3578286"/>
            <a:ext cx="7118842" cy="136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18" y="4904602"/>
            <a:ext cx="5715909" cy="1769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02" y="2438449"/>
            <a:ext cx="1434816" cy="1076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589112" y="476672"/>
            <a:ext cx="823947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C00000"/>
                </a:solidFill>
              </a:rPr>
              <a:t> 数字图像处理基本操作</a:t>
            </a:r>
            <a:endParaRPr lang="en-US" altLang="zh-CN" sz="4800" dirty="0">
              <a:solidFill>
                <a:srgbClr val="C00000"/>
              </a:solidFill>
            </a:endParaRPr>
          </a:p>
          <a:p>
            <a:r>
              <a:rPr lang="en-US" altLang="zh-CN" sz="4800" dirty="0">
                <a:solidFill>
                  <a:srgbClr val="C00000"/>
                </a:solidFill>
              </a:rPr>
              <a:t>               --</a:t>
            </a:r>
            <a:r>
              <a:rPr lang="en-US" altLang="zh-CN" sz="4800" dirty="0" err="1">
                <a:solidFill>
                  <a:srgbClr val="C00000"/>
                </a:solidFill>
              </a:rPr>
              <a:t>Matlab</a:t>
            </a:r>
            <a:endParaRPr lang="zh-CN" altLang="en-US" sz="480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70076" y="1970112"/>
            <a:ext cx="5211683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en-US" altLang="zh-CN" sz="3200" dirty="0" err="1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Matlab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中的</a:t>
            </a:r>
            <a:r>
              <a:rPr kumimoji="0" lang="en-US" altLang="zh-CN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8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位和</a:t>
            </a:r>
            <a:r>
              <a:rPr kumimoji="0" lang="en-US" altLang="zh-CN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16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位图像</a:t>
            </a:r>
            <a:endParaRPr kumimoji="0" lang="zh-CN" altLang="en-US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4560" y="2708920"/>
            <a:ext cx="806489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dirty="0" err="1"/>
              <a:t>Matlab</a:t>
            </a:r>
            <a:r>
              <a:rPr kumimoji="0" lang="zh-CN" altLang="en-US" sz="2400" dirty="0"/>
              <a:t>中最基本的结构是数组，</a:t>
            </a:r>
            <a:r>
              <a:rPr lang="zh-CN" altLang="en-US" sz="2400" dirty="0"/>
              <a:t>大多数图像用二维或三维数组</a:t>
            </a:r>
            <a:r>
              <a:rPr lang="en-US" altLang="zh-CN" sz="2400" dirty="0"/>
              <a:t>(</a:t>
            </a:r>
            <a:r>
              <a:rPr lang="zh-CN" altLang="en-US" sz="2400" dirty="0"/>
              <a:t>矩阵</a:t>
            </a:r>
            <a:r>
              <a:rPr lang="en-US" altLang="zh-CN" sz="2400" dirty="0"/>
              <a:t>)</a:t>
            </a:r>
            <a:r>
              <a:rPr lang="zh-CN" altLang="en-US" sz="2400" dirty="0"/>
              <a:t>进行存储，</a:t>
            </a:r>
            <a:r>
              <a:rPr kumimoji="0" lang="zh-CN" altLang="en-US" sz="2400" dirty="0"/>
              <a:t>矩阵中的每一个元素对应于图像的一个像素</a:t>
            </a:r>
            <a:r>
              <a:rPr lang="zh-CN" altLang="en-US" sz="2400" dirty="0"/>
              <a:t>。</a:t>
            </a:r>
            <a:endParaRPr kumimoji="0" lang="en-US" altLang="zh-CN" sz="2400" dirty="0"/>
          </a:p>
          <a:p>
            <a:r>
              <a:rPr lang="en-US" altLang="zh-CN" sz="2400" dirty="0" err="1"/>
              <a:t>Matlab</a:t>
            </a:r>
            <a:r>
              <a:rPr lang="zh-CN" altLang="en-US" sz="2400" dirty="0"/>
              <a:t>强大的矩阵运算功能完全可以应用于图像，那些适用于矩阵运算的语法也同样适用</a:t>
            </a:r>
            <a:r>
              <a:rPr lang="en-US" altLang="zh-CN" sz="2400" dirty="0"/>
              <a:t>!</a:t>
            </a:r>
            <a:endParaRPr lang="en-US" altLang="zh-CN" sz="2400" dirty="0"/>
          </a:p>
          <a:p>
            <a:r>
              <a:rPr lang="zh-CN" altLang="en-US" sz="2400" dirty="0"/>
              <a:t>几乎所有的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及其工具箱都支持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double</a:t>
            </a:r>
            <a:r>
              <a:rPr lang="zh-CN" altLang="en-US" sz="2400" dirty="0"/>
              <a:t>类型参数。运算时最好转化为</a:t>
            </a:r>
            <a:r>
              <a:rPr lang="en-US" altLang="zh-CN" sz="2400" dirty="0"/>
              <a:t>double</a:t>
            </a:r>
            <a:r>
              <a:rPr lang="zh-CN" altLang="en-US" sz="2400" dirty="0"/>
              <a:t>型，这样可以保证计算的精度，也会防止溢出。但是，为了减少内存需求，如果要显示和存储图像，还是要调整为图像的标准数据格式</a:t>
            </a:r>
            <a:r>
              <a:rPr lang="en-US" altLang="zh-CN" sz="2400" dirty="0"/>
              <a:t>uint8</a:t>
            </a:r>
            <a:r>
              <a:rPr lang="zh-CN" altLang="en-US" sz="2400" dirty="0"/>
              <a:t>和</a:t>
            </a:r>
            <a:r>
              <a:rPr lang="en-US" altLang="zh-CN" sz="2400" dirty="0"/>
              <a:t>uint16</a:t>
            </a:r>
            <a:r>
              <a:rPr lang="zh-CN" altLang="en-US" sz="2400" dirty="0"/>
              <a:t>。</a:t>
            </a:r>
            <a:endParaRPr kumimoji="0"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548680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作业相关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/>
          <p:nvPr/>
        </p:nvSpPr>
        <p:spPr>
          <a:xfrm>
            <a:off x="529852" y="558861"/>
            <a:ext cx="5791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数字图像处理的矩阵表示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2402" y="2178959"/>
            <a:ext cx="7920038" cy="413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数字图像：</a:t>
            </a:r>
            <a:endParaRPr lang="zh-CN" altLang="en-US" sz="3200" dirty="0">
              <a:solidFill>
                <a:schemeClr val="accent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ea typeface="隶书" panose="02010509060101010101" pitchFamily="49" charset="-122"/>
              </a:rPr>
              <a:t>I (r , c)</a:t>
            </a:r>
            <a:r>
              <a:rPr lang="zh-CN" altLang="en-US" sz="3200" dirty="0">
                <a:ea typeface="隶书" panose="02010509060101010101" pitchFamily="49" charset="-122"/>
              </a:rPr>
              <a:t>通常表示离散的数字图像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表示图像的行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(row)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表示图像的列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(column)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I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表示每个像素值；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ea typeface="隶书" panose="02010509060101010101" pitchFamily="49" charset="-122"/>
              </a:rPr>
              <a:t>I , r, c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的值只能是整数。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dirty="0">
                <a:latin typeface="Tahoma" panose="020B0604030504040204" pitchFamily="34" charset="0"/>
                <a:ea typeface="隶书" panose="02010509060101010101" pitchFamily="49" charset="-122"/>
              </a:rPr>
              <a:t>      数字图像可用矩阵或数组进行描述。</a:t>
            </a:r>
            <a:endParaRPr lang="zh-CN" altLang="en-US" sz="3200" dirty="0">
              <a:latin typeface="Tahoma" panose="020B0604030504040204" pitchFamily="34" charset="0"/>
              <a:ea typeface="隶书" panose="02010509060101010101" pitchFamily="49" charset="-122"/>
            </a:endParaRPr>
          </a:p>
          <a:p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08187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617689" y="1197074"/>
            <a:ext cx="32400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2617689" y="1197074"/>
            <a:ext cx="0" cy="32400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389089" y="892274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0" name="Equation" r:id="rId2" imgW="152400" imgH="177800" progId="Equation.3">
                  <p:embed/>
                </p:oleObj>
              </mc:Choice>
              <mc:Fallback>
                <p:oleObj name="Equation" r:id="rId2" imgW="1524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089" y="892274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354539" y="836712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1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539" y="836712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2257326" y="4148237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2" name="Equation" r:id="rId6" imgW="152400" imgH="165100" progId="Equation.3">
                  <p:embed/>
                </p:oleObj>
              </mc:Choice>
              <mc:Fallback>
                <p:oleObj name="Equation" r:id="rId6" imgW="152400" imgH="165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326" y="4148237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913089" y="2721074"/>
            <a:ext cx="30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4400"/>
              <a:t>.</a:t>
            </a:r>
            <a:endParaRPr lang="en-US" altLang="zh-CN" sz="440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065489" y="3330674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3532089" y="3940274"/>
          <a:ext cx="1143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3" name="Equation" r:id="rId8" imgW="419100" imgH="203200" progId="Equation.3">
                  <p:embed/>
                </p:oleObj>
              </mc:Choice>
              <mc:Fallback>
                <p:oleObj name="Equation" r:id="rId8" imgW="4191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089" y="3940274"/>
                        <a:ext cx="11430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3221806" y="5322168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805411" y="4887193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4" name="公式" r:id="rId10" imgW="1371600" imgH="711200" progId="Equation.3">
                  <p:embed/>
                </p:oleObj>
              </mc:Choice>
              <mc:Fallback>
                <p:oleObj name="公式" r:id="rId10" imgW="13716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411" y="4887193"/>
                        <a:ext cx="30035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4"/>
          <p:cNvGrpSpPr/>
          <p:nvPr/>
        </p:nvGrpSpPr>
        <p:grpSpPr bwMode="auto">
          <a:xfrm>
            <a:off x="876201" y="4941168"/>
            <a:ext cx="1676400" cy="1447800"/>
            <a:chOff x="1008" y="2832"/>
            <a:chExt cx="1056" cy="912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539750" y="260648"/>
            <a:ext cx="39004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3200" b="1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数字图像的矩阵表示</a:t>
            </a:r>
            <a:endParaRPr kumimoji="0" lang="zh-CN" altLang="en-US" sz="3200" b="1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750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7200" y="15240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/>
              <a:t> </a:t>
            </a:r>
            <a:r>
              <a:rPr kumimoji="0" lang="en-US" altLang="zh-CN" b="1"/>
              <a:t> </a:t>
            </a:r>
            <a:r>
              <a:rPr kumimoji="0"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黑白图像（二值图像）</a:t>
            </a:r>
            <a:endParaRPr kumimoji="0" lang="zh-CN" altLang="en-US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　 　是指图像的每个像素只能是黑或者白，没有中间的过渡，故又称为二值图像。二值图像的像素值为</a:t>
            </a:r>
            <a:r>
              <a:rPr kumimoji="0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kumimoji="0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kumimoji="0"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0" lang="en-US" altLang="zh-CN"/>
          </a:p>
        </p:txBody>
      </p:sp>
      <p:grpSp>
        <p:nvGrpSpPr>
          <p:cNvPr id="4" name="Group 4"/>
          <p:cNvGrpSpPr/>
          <p:nvPr/>
        </p:nvGrpSpPr>
        <p:grpSpPr bwMode="auto">
          <a:xfrm>
            <a:off x="1476375" y="4365625"/>
            <a:ext cx="1676400" cy="1524000"/>
            <a:chOff x="672" y="2784"/>
            <a:chExt cx="1056" cy="96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72" y="2784"/>
              <a:ext cx="1056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672" y="307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672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008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44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72" y="27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344" y="3072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72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008" y="2784"/>
              <a:ext cx="720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72" y="3072"/>
              <a:ext cx="672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5313363" y="4365625"/>
          <a:ext cx="2001837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0" name="公式" r:id="rId1" imgW="914400" imgH="711200" progId="Equation.3">
                  <p:embed/>
                </p:oleObj>
              </mc:Choice>
              <mc:Fallback>
                <p:oleObj name="公式" r:id="rId1" imgW="914400" imgH="711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365625"/>
                        <a:ext cx="2001837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3838575" y="47466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1520" y="1341438"/>
            <a:ext cx="849788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灰度图像</a:t>
            </a:r>
            <a:endParaRPr kumimoji="0" lang="zh-CN" altLang="en-US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　　  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灰度图像是指各像素信息由一个量化的灰度级来描述的图像，没有彩色信息。</a:t>
            </a:r>
            <a:endParaRPr kumimoji="0"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  灰度取值范围为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(0</a:t>
            </a:r>
            <a:r>
              <a:rPr kumimoji="0" lang="zh-CN" altLang="en-US" dirty="0">
                <a:latin typeface="宋体" panose="02010600030101010101" pitchFamily="2" charset="-122"/>
              </a:rPr>
              <a:t>～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255),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表示纯黑色，</a:t>
            </a:r>
            <a:r>
              <a:rPr kumimoji="0" lang="zh-CN" altLang="en-US" dirty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255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表示纯白色，中间的数字表示黑白之间的过渡色。</a:t>
            </a:r>
            <a:endParaRPr kumimoji="0" lang="zh-CN" altLang="en-US" sz="3400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894832" y="48006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072757" y="4343400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4" name="公式" r:id="rId1" imgW="1371600" imgH="711200" progId="Equation.3">
                  <p:embed/>
                </p:oleObj>
              </mc:Choice>
              <mc:Fallback>
                <p:oleObj name="公式" r:id="rId1" imgW="13716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757" y="4343400"/>
                        <a:ext cx="30035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/>
          <p:cNvGrpSpPr/>
          <p:nvPr/>
        </p:nvGrpSpPr>
        <p:grpSpPr bwMode="auto">
          <a:xfrm>
            <a:off x="1475482" y="4508500"/>
            <a:ext cx="1676400" cy="1447800"/>
            <a:chOff x="1008" y="2832"/>
            <a:chExt cx="1056" cy="91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95982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6372225" y="3860800"/>
            <a:ext cx="990600" cy="8382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58674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41438"/>
            <a:ext cx="45815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9750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66738" y="1464543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彩色图像　　 </a:t>
            </a:r>
            <a:endParaRPr kumimoji="0" lang="zh-CN" altLang="en-US" sz="32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彩色图像是指每个像素的信息由</a:t>
            </a:r>
            <a:r>
              <a:rPr kumimoji="0"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RGB</a:t>
            </a: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三原色构成的图像，其中</a:t>
            </a:r>
            <a:r>
              <a:rPr kumimoji="0"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RGB</a:t>
            </a: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是由不同的灰度级来描述的。</a:t>
            </a:r>
            <a:endParaRPr kumimoji="0"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kumimoji="0" lang="en-US" altLang="zh-CN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4794" y="350452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71525" y="5211315"/>
          <a:ext cx="226536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0" name="公式" r:id="rId1" imgW="1397000" imgH="711200" progId="Equation.3">
                  <p:embed/>
                </p:oleObj>
              </mc:Choice>
              <mc:Fallback>
                <p:oleObj name="公式" r:id="rId1" imgW="1397000" imgH="71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5211315"/>
                        <a:ext cx="226536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397250" y="5195440"/>
          <a:ext cx="232886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1" name="公式" r:id="rId3" imgW="1397000" imgH="711200" progId="Equation.3">
                  <p:embed/>
                </p:oleObj>
              </mc:Choice>
              <mc:Fallback>
                <p:oleObj name="公式" r:id="rId3" imgW="13970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5195440"/>
                        <a:ext cx="232886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922963" y="5195440"/>
          <a:ext cx="232886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2" name="公式" r:id="rId5" imgW="1397000" imgH="711200" progId="Equation.3">
                  <p:embed/>
                </p:oleObj>
              </mc:Choice>
              <mc:Fallback>
                <p:oleObj name="公式" r:id="rId5" imgW="13970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5195440"/>
                        <a:ext cx="2328862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 bwMode="auto">
          <a:xfrm>
            <a:off x="4067944" y="3646708"/>
            <a:ext cx="1371600" cy="1219200"/>
            <a:chOff x="1152" y="1344"/>
            <a:chExt cx="864" cy="768"/>
          </a:xfrm>
        </p:grpSpPr>
        <p:grpSp>
          <p:nvGrpSpPr>
            <p:cNvPr id="8" name="Group 7"/>
            <p:cNvGrpSpPr/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TY2NzkxOGJjNGFkNzFiZWJmMTE5NTMyNGI3ZDNjZGQ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1398</Words>
  <Application>WPS 演示</Application>
  <PresentationFormat>全屏显示(4:3)</PresentationFormat>
  <Paragraphs>97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宋体</vt:lpstr>
      <vt:lpstr>Wingdings</vt:lpstr>
      <vt:lpstr>Verdana</vt:lpstr>
      <vt:lpstr>隶书</vt:lpstr>
      <vt:lpstr>Tahoma</vt:lpstr>
      <vt:lpstr>微软雅黑</vt:lpstr>
      <vt:lpstr>Arial Black</vt:lpstr>
      <vt:lpstr>黑体</vt:lpstr>
      <vt:lpstr>Arial Unicode MS</vt:lpstr>
      <vt:lpstr>Calibri</vt:lpstr>
      <vt:lpstr>基本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周雪</cp:lastModifiedBy>
  <cp:revision>722</cp:revision>
  <dcterms:created xsi:type="dcterms:W3CDTF">2014-08-25T02:16:00Z</dcterms:created>
  <dcterms:modified xsi:type="dcterms:W3CDTF">2024-09-24T03:26:56Z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9FDC8568FD2445DAAE4A8E4C78E83271_12</vt:lpwstr>
  </property>
  <property fmtid="{D5CDD505-2E9C-101B-9397-08002B2CF9AE}" pid="3" name="KSOProductBuildVer">
    <vt:lpwstr>2052-12.1.0.17827</vt:lpwstr>
  </property>
</Properties>
</file>